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7" r:id="rId3"/>
    <p:sldId id="266" r:id="rId4"/>
    <p:sldId id="270" r:id="rId5"/>
    <p:sldId id="268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7B7A6-9FB6-4160-B472-52A76B3D869D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3729D-399F-4E3D-ACF0-6E723F3A7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42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CD9C-6DAA-4BF0-BFC5-6D6FB5C6663C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8975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CD9C-6DAA-4BF0-BFC5-6D6FB5C6663C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8975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By signing an inter-institutional agreement, the institutions commit themselves to respecting the principles and quality requirements of the Erasmus Charter for Higher Education (ECHE) relating to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organisation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and management of mobility, and agree on a series of measures to ensure high quality mobility.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sending institution is responsible for selecting participants and providing them with all necessary support including pre-departure preparation, monitoring during mobility, and formally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recognising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the mobility period. The receiving institution offers participants a study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or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programme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staff training or teaching activities at their institution. The inter-institutional agreement details the obligations of each institution.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F61CF-CD5B-4078-90AE-318C21062855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1154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HEI will receive the entire OS grant, which you can agree to share between partners in the IIA. We strongly encourage including it in the IIA.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F61CF-CD5B-4078-90AE-318C21062855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543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CD9C-6DAA-4BF0-BFC5-6D6FB5C6663C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8975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2DF9E-68D7-41EB-9322-7518D2AD5598}" type="datetimeFigureOut">
              <a:rPr lang="en-US" smtClean="0"/>
              <a:pPr/>
              <a:t>16/11/2016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314C13-D5AE-47FC-BA0E-D50D5B4B45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477" y="1124744"/>
            <a:ext cx="8943975" cy="4838700"/>
            <a:chOff x="56" y="1006"/>
            <a:chExt cx="5634" cy="3048"/>
          </a:xfrm>
          <a:solidFill>
            <a:srgbClr val="0070C0">
              <a:alpha val="36000"/>
            </a:srgbClr>
          </a:solidFill>
        </p:grpSpPr>
        <p:sp>
          <p:nvSpPr>
            <p:cNvPr id="5" name="Freeform 4"/>
            <p:cNvSpPr>
              <a:spLocks noChangeAspect="1" noEditPoints="1"/>
            </p:cNvSpPr>
            <p:nvPr/>
          </p:nvSpPr>
          <p:spPr bwMode="auto">
            <a:xfrm>
              <a:off x="2489" y="1006"/>
              <a:ext cx="3201" cy="2883"/>
            </a:xfrm>
            <a:custGeom>
              <a:avLst/>
              <a:gdLst>
                <a:gd name="T0" fmla="*/ 3199 w 3062"/>
                <a:gd name="T1" fmla="*/ 2916 h 2758"/>
                <a:gd name="T2" fmla="*/ 3131 w 3062"/>
                <a:gd name="T3" fmla="*/ 2781 h 2758"/>
                <a:gd name="T4" fmla="*/ 3250 w 3062"/>
                <a:gd name="T5" fmla="*/ 2698 h 2758"/>
                <a:gd name="T6" fmla="*/ 3210 w 3062"/>
                <a:gd name="T7" fmla="*/ 2568 h 2758"/>
                <a:gd name="T8" fmla="*/ 4355 w 3062"/>
                <a:gd name="T9" fmla="*/ 629 h 2758"/>
                <a:gd name="T10" fmla="*/ 3688 w 3062"/>
                <a:gd name="T11" fmla="*/ 428 h 2758"/>
                <a:gd name="T12" fmla="*/ 3304 w 3062"/>
                <a:gd name="T13" fmla="*/ 358 h 2758"/>
                <a:gd name="T14" fmla="*/ 2996 w 3062"/>
                <a:gd name="T15" fmla="*/ 215 h 2758"/>
                <a:gd name="T16" fmla="*/ 2209 w 3062"/>
                <a:gd name="T17" fmla="*/ 448 h 2758"/>
                <a:gd name="T18" fmla="*/ 1961 w 3062"/>
                <a:gd name="T19" fmla="*/ 652 h 2758"/>
                <a:gd name="T20" fmla="*/ 1449 w 3062"/>
                <a:gd name="T21" fmla="*/ 783 h 2758"/>
                <a:gd name="T22" fmla="*/ 1257 w 3062"/>
                <a:gd name="T23" fmla="*/ 942 h 2758"/>
                <a:gd name="T24" fmla="*/ 1159 w 3062"/>
                <a:gd name="T25" fmla="*/ 629 h 2758"/>
                <a:gd name="T26" fmla="*/ 749 w 3062"/>
                <a:gd name="T27" fmla="*/ 721 h 2758"/>
                <a:gd name="T28" fmla="*/ 659 w 3062"/>
                <a:gd name="T29" fmla="*/ 1185 h 2758"/>
                <a:gd name="T30" fmla="*/ 799 w 3062"/>
                <a:gd name="T31" fmla="*/ 1111 h 2758"/>
                <a:gd name="T32" fmla="*/ 1050 w 3062"/>
                <a:gd name="T33" fmla="*/ 1140 h 2758"/>
                <a:gd name="T34" fmla="*/ 769 w 3062"/>
                <a:gd name="T35" fmla="*/ 1398 h 2758"/>
                <a:gd name="T36" fmla="*/ 602 w 3062"/>
                <a:gd name="T37" fmla="*/ 1405 h 2758"/>
                <a:gd name="T38" fmla="*/ 337 w 3062"/>
                <a:gd name="T39" fmla="*/ 1647 h 2758"/>
                <a:gd name="T40" fmla="*/ 244 w 3062"/>
                <a:gd name="T41" fmla="*/ 1970 h 2758"/>
                <a:gd name="T42" fmla="*/ 757 w 3062"/>
                <a:gd name="T43" fmla="*/ 1960 h 2758"/>
                <a:gd name="T44" fmla="*/ 850 w 3062"/>
                <a:gd name="T45" fmla="*/ 1876 h 2758"/>
                <a:gd name="T46" fmla="*/ 1114 w 3062"/>
                <a:gd name="T47" fmla="*/ 1982 h 2758"/>
                <a:gd name="T48" fmla="*/ 796 w 3062"/>
                <a:gd name="T49" fmla="*/ 2138 h 2758"/>
                <a:gd name="T50" fmla="*/ 283 w 3062"/>
                <a:gd name="T51" fmla="*/ 2017 h 2758"/>
                <a:gd name="T52" fmla="*/ 48 w 3062"/>
                <a:gd name="T53" fmla="*/ 2642 h 2758"/>
                <a:gd name="T54" fmla="*/ 583 w 3062"/>
                <a:gd name="T55" fmla="*/ 2798 h 2758"/>
                <a:gd name="T56" fmla="*/ 721 w 3062"/>
                <a:gd name="T57" fmla="*/ 3430 h 2758"/>
                <a:gd name="T58" fmla="*/ 1249 w 3062"/>
                <a:gd name="T59" fmla="*/ 3321 h 2758"/>
                <a:gd name="T60" fmla="*/ 1571 w 3062"/>
                <a:gd name="T61" fmla="*/ 2638 h 2758"/>
                <a:gd name="T62" fmla="*/ 1341 w 3062"/>
                <a:gd name="T63" fmla="*/ 2440 h 2758"/>
                <a:gd name="T64" fmla="*/ 1578 w 3062"/>
                <a:gd name="T65" fmla="*/ 2287 h 2758"/>
                <a:gd name="T66" fmla="*/ 2068 w 3062"/>
                <a:gd name="T67" fmla="*/ 2380 h 2758"/>
                <a:gd name="T68" fmla="*/ 2577 w 3062"/>
                <a:gd name="T69" fmla="*/ 2498 h 2758"/>
                <a:gd name="T70" fmla="*/ 2758 w 3062"/>
                <a:gd name="T71" fmla="*/ 2597 h 2758"/>
                <a:gd name="T72" fmla="*/ 3098 w 3062"/>
                <a:gd name="T73" fmla="*/ 2339 h 2758"/>
                <a:gd name="T74" fmla="*/ 3218 w 3062"/>
                <a:gd name="T75" fmla="*/ 1876 h 2758"/>
                <a:gd name="T76" fmla="*/ 3450 w 3062"/>
                <a:gd name="T77" fmla="*/ 1815 h 2758"/>
                <a:gd name="T78" fmla="*/ 3843 w 3062"/>
                <a:gd name="T79" fmla="*/ 1185 h 2758"/>
                <a:gd name="T80" fmla="*/ 4028 w 3062"/>
                <a:gd name="T81" fmla="*/ 1271 h 2758"/>
                <a:gd name="T82" fmla="*/ 4336 w 3062"/>
                <a:gd name="T83" fmla="*/ 1174 h 2758"/>
                <a:gd name="T84" fmla="*/ 1289 w 3062"/>
                <a:gd name="T85" fmla="*/ 1853 h 2758"/>
                <a:gd name="T86" fmla="*/ 1295 w 3062"/>
                <a:gd name="T87" fmla="*/ 1737 h 2758"/>
                <a:gd name="T88" fmla="*/ 1461 w 3062"/>
                <a:gd name="T89" fmla="*/ 1872 h 2758"/>
                <a:gd name="T90" fmla="*/ 1702 w 3062"/>
                <a:gd name="T91" fmla="*/ 391 h 2758"/>
                <a:gd name="T92" fmla="*/ 1613 w 3062"/>
                <a:gd name="T93" fmla="*/ 375 h 2758"/>
                <a:gd name="T94" fmla="*/ 178 w 3062"/>
                <a:gd name="T95" fmla="*/ 1468 h 2758"/>
                <a:gd name="T96" fmla="*/ 2703 w 3062"/>
                <a:gd name="T97" fmla="*/ 2894 h 2758"/>
                <a:gd name="T98" fmla="*/ 1536 w 3062"/>
                <a:gd name="T99" fmla="*/ 3189 h 2758"/>
                <a:gd name="T100" fmla="*/ 309 w 3062"/>
                <a:gd name="T101" fmla="*/ 1546 h 2758"/>
                <a:gd name="T102" fmla="*/ 307 w 3062"/>
                <a:gd name="T103" fmla="*/ 1254 h 2758"/>
                <a:gd name="T104" fmla="*/ 4445 w 3062"/>
                <a:gd name="T105" fmla="*/ 3933 h 2758"/>
                <a:gd name="T106" fmla="*/ 4294 w 3062"/>
                <a:gd name="T107" fmla="*/ 4108 h 2758"/>
                <a:gd name="T108" fmla="*/ 3444 w 3062"/>
                <a:gd name="T109" fmla="*/ 2076 h 2758"/>
                <a:gd name="T110" fmla="*/ 3629 w 3062"/>
                <a:gd name="T111" fmla="*/ 3082 h 2758"/>
                <a:gd name="T112" fmla="*/ 3458 w 3062"/>
                <a:gd name="T113" fmla="*/ 2901 h 2758"/>
                <a:gd name="T114" fmla="*/ 3554 w 3062"/>
                <a:gd name="T115" fmla="*/ 3186 h 2758"/>
                <a:gd name="T116" fmla="*/ 3061 w 3062"/>
                <a:gd name="T117" fmla="*/ 3647 h 2758"/>
                <a:gd name="T118" fmla="*/ 3794 w 3062"/>
                <a:gd name="T119" fmla="*/ 3861 h 2758"/>
                <a:gd name="T120" fmla="*/ 3690 w 3062"/>
                <a:gd name="T121" fmla="*/ 1421 h 2758"/>
                <a:gd name="T122" fmla="*/ 3709 w 3062"/>
                <a:gd name="T123" fmla="*/ 1826 h 2758"/>
                <a:gd name="T124" fmla="*/ 3590 w 3062"/>
                <a:gd name="T125" fmla="*/ 2026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" name="Freeform 15"/>
            <p:cNvSpPr>
              <a:spLocks noEditPoints="1"/>
            </p:cNvSpPr>
            <p:nvPr/>
          </p:nvSpPr>
          <p:spPr bwMode="auto">
            <a:xfrm>
              <a:off x="56" y="1036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" name="Freeform 43"/>
            <p:cNvSpPr>
              <a:spLocks/>
            </p:cNvSpPr>
            <p:nvPr/>
          </p:nvSpPr>
          <p:spPr bwMode="auto">
            <a:xfrm>
              <a:off x="3277" y="2412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-4820" y="3212976"/>
            <a:ext cx="9169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Understanding Erasmus+ </a:t>
            </a:r>
          </a:p>
          <a:p>
            <a:pPr algn="ctr"/>
            <a:r>
              <a:rPr lang="en-GB" kern="0" dirty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nternational </a:t>
            </a:r>
            <a:r>
              <a:rPr lang="en-GB" kern="0" dirty="0"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GB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redit </a:t>
            </a:r>
            <a:r>
              <a:rPr lang="en-GB" kern="0" dirty="0">
                <a:latin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obility</a:t>
            </a:r>
            <a:r>
              <a:rPr lang="en-GB" sz="4400" kern="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4400" kern="0" dirty="0" smtClean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77812" y="5678488"/>
            <a:ext cx="8208912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GB" sz="1800" b="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Blerin</a:t>
            </a:r>
            <a:r>
              <a:rPr lang="sq-AL" sz="18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ë Zjaça</a:t>
            </a:r>
            <a:endParaRPr lang="en-GB" sz="18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sq-AL" sz="16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q-AL" sz="1600" b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Kosovo Erasmus+ Office</a:t>
            </a:r>
            <a:endParaRPr lang="en-GB" sz="16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2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477" y="1124744"/>
            <a:ext cx="8943975" cy="4838700"/>
            <a:chOff x="56" y="1006"/>
            <a:chExt cx="5634" cy="3048"/>
          </a:xfrm>
          <a:solidFill>
            <a:srgbClr val="0070C0">
              <a:alpha val="36000"/>
            </a:srgbClr>
          </a:solidFill>
        </p:grpSpPr>
        <p:sp>
          <p:nvSpPr>
            <p:cNvPr id="5" name="Freeform 4"/>
            <p:cNvSpPr>
              <a:spLocks noChangeAspect="1" noEditPoints="1"/>
            </p:cNvSpPr>
            <p:nvPr/>
          </p:nvSpPr>
          <p:spPr bwMode="auto">
            <a:xfrm>
              <a:off x="2489" y="1006"/>
              <a:ext cx="3201" cy="2883"/>
            </a:xfrm>
            <a:custGeom>
              <a:avLst/>
              <a:gdLst>
                <a:gd name="T0" fmla="*/ 3199 w 3062"/>
                <a:gd name="T1" fmla="*/ 2916 h 2758"/>
                <a:gd name="T2" fmla="*/ 3131 w 3062"/>
                <a:gd name="T3" fmla="*/ 2781 h 2758"/>
                <a:gd name="T4" fmla="*/ 3250 w 3062"/>
                <a:gd name="T5" fmla="*/ 2698 h 2758"/>
                <a:gd name="T6" fmla="*/ 3210 w 3062"/>
                <a:gd name="T7" fmla="*/ 2568 h 2758"/>
                <a:gd name="T8" fmla="*/ 4355 w 3062"/>
                <a:gd name="T9" fmla="*/ 629 h 2758"/>
                <a:gd name="T10" fmla="*/ 3688 w 3062"/>
                <a:gd name="T11" fmla="*/ 428 h 2758"/>
                <a:gd name="T12" fmla="*/ 3304 w 3062"/>
                <a:gd name="T13" fmla="*/ 358 h 2758"/>
                <a:gd name="T14" fmla="*/ 2996 w 3062"/>
                <a:gd name="T15" fmla="*/ 215 h 2758"/>
                <a:gd name="T16" fmla="*/ 2209 w 3062"/>
                <a:gd name="T17" fmla="*/ 448 h 2758"/>
                <a:gd name="T18" fmla="*/ 1961 w 3062"/>
                <a:gd name="T19" fmla="*/ 652 h 2758"/>
                <a:gd name="T20" fmla="*/ 1449 w 3062"/>
                <a:gd name="T21" fmla="*/ 783 h 2758"/>
                <a:gd name="T22" fmla="*/ 1257 w 3062"/>
                <a:gd name="T23" fmla="*/ 942 h 2758"/>
                <a:gd name="T24" fmla="*/ 1159 w 3062"/>
                <a:gd name="T25" fmla="*/ 629 h 2758"/>
                <a:gd name="T26" fmla="*/ 749 w 3062"/>
                <a:gd name="T27" fmla="*/ 721 h 2758"/>
                <a:gd name="T28" fmla="*/ 659 w 3062"/>
                <a:gd name="T29" fmla="*/ 1185 h 2758"/>
                <a:gd name="T30" fmla="*/ 799 w 3062"/>
                <a:gd name="T31" fmla="*/ 1111 h 2758"/>
                <a:gd name="T32" fmla="*/ 1050 w 3062"/>
                <a:gd name="T33" fmla="*/ 1140 h 2758"/>
                <a:gd name="T34" fmla="*/ 769 w 3062"/>
                <a:gd name="T35" fmla="*/ 1398 h 2758"/>
                <a:gd name="T36" fmla="*/ 602 w 3062"/>
                <a:gd name="T37" fmla="*/ 1405 h 2758"/>
                <a:gd name="T38" fmla="*/ 337 w 3062"/>
                <a:gd name="T39" fmla="*/ 1647 h 2758"/>
                <a:gd name="T40" fmla="*/ 244 w 3062"/>
                <a:gd name="T41" fmla="*/ 1970 h 2758"/>
                <a:gd name="T42" fmla="*/ 757 w 3062"/>
                <a:gd name="T43" fmla="*/ 1960 h 2758"/>
                <a:gd name="T44" fmla="*/ 850 w 3062"/>
                <a:gd name="T45" fmla="*/ 1876 h 2758"/>
                <a:gd name="T46" fmla="*/ 1114 w 3062"/>
                <a:gd name="T47" fmla="*/ 1982 h 2758"/>
                <a:gd name="T48" fmla="*/ 796 w 3062"/>
                <a:gd name="T49" fmla="*/ 2138 h 2758"/>
                <a:gd name="T50" fmla="*/ 283 w 3062"/>
                <a:gd name="T51" fmla="*/ 2017 h 2758"/>
                <a:gd name="T52" fmla="*/ 48 w 3062"/>
                <a:gd name="T53" fmla="*/ 2642 h 2758"/>
                <a:gd name="T54" fmla="*/ 583 w 3062"/>
                <a:gd name="T55" fmla="*/ 2798 h 2758"/>
                <a:gd name="T56" fmla="*/ 721 w 3062"/>
                <a:gd name="T57" fmla="*/ 3430 h 2758"/>
                <a:gd name="T58" fmla="*/ 1249 w 3062"/>
                <a:gd name="T59" fmla="*/ 3321 h 2758"/>
                <a:gd name="T60" fmla="*/ 1571 w 3062"/>
                <a:gd name="T61" fmla="*/ 2638 h 2758"/>
                <a:gd name="T62" fmla="*/ 1341 w 3062"/>
                <a:gd name="T63" fmla="*/ 2440 h 2758"/>
                <a:gd name="T64" fmla="*/ 1578 w 3062"/>
                <a:gd name="T65" fmla="*/ 2287 h 2758"/>
                <a:gd name="T66" fmla="*/ 2068 w 3062"/>
                <a:gd name="T67" fmla="*/ 2380 h 2758"/>
                <a:gd name="T68" fmla="*/ 2577 w 3062"/>
                <a:gd name="T69" fmla="*/ 2498 h 2758"/>
                <a:gd name="T70" fmla="*/ 2758 w 3062"/>
                <a:gd name="T71" fmla="*/ 2597 h 2758"/>
                <a:gd name="T72" fmla="*/ 3098 w 3062"/>
                <a:gd name="T73" fmla="*/ 2339 h 2758"/>
                <a:gd name="T74" fmla="*/ 3218 w 3062"/>
                <a:gd name="T75" fmla="*/ 1876 h 2758"/>
                <a:gd name="T76" fmla="*/ 3450 w 3062"/>
                <a:gd name="T77" fmla="*/ 1815 h 2758"/>
                <a:gd name="T78" fmla="*/ 3843 w 3062"/>
                <a:gd name="T79" fmla="*/ 1185 h 2758"/>
                <a:gd name="T80" fmla="*/ 4028 w 3062"/>
                <a:gd name="T81" fmla="*/ 1271 h 2758"/>
                <a:gd name="T82" fmla="*/ 4336 w 3062"/>
                <a:gd name="T83" fmla="*/ 1174 h 2758"/>
                <a:gd name="T84" fmla="*/ 1289 w 3062"/>
                <a:gd name="T85" fmla="*/ 1853 h 2758"/>
                <a:gd name="T86" fmla="*/ 1295 w 3062"/>
                <a:gd name="T87" fmla="*/ 1737 h 2758"/>
                <a:gd name="T88" fmla="*/ 1461 w 3062"/>
                <a:gd name="T89" fmla="*/ 1872 h 2758"/>
                <a:gd name="T90" fmla="*/ 1702 w 3062"/>
                <a:gd name="T91" fmla="*/ 391 h 2758"/>
                <a:gd name="T92" fmla="*/ 1613 w 3062"/>
                <a:gd name="T93" fmla="*/ 375 h 2758"/>
                <a:gd name="T94" fmla="*/ 178 w 3062"/>
                <a:gd name="T95" fmla="*/ 1468 h 2758"/>
                <a:gd name="T96" fmla="*/ 2703 w 3062"/>
                <a:gd name="T97" fmla="*/ 2894 h 2758"/>
                <a:gd name="T98" fmla="*/ 1536 w 3062"/>
                <a:gd name="T99" fmla="*/ 3189 h 2758"/>
                <a:gd name="T100" fmla="*/ 309 w 3062"/>
                <a:gd name="T101" fmla="*/ 1546 h 2758"/>
                <a:gd name="T102" fmla="*/ 307 w 3062"/>
                <a:gd name="T103" fmla="*/ 1254 h 2758"/>
                <a:gd name="T104" fmla="*/ 4445 w 3062"/>
                <a:gd name="T105" fmla="*/ 3933 h 2758"/>
                <a:gd name="T106" fmla="*/ 4294 w 3062"/>
                <a:gd name="T107" fmla="*/ 4108 h 2758"/>
                <a:gd name="T108" fmla="*/ 3444 w 3062"/>
                <a:gd name="T109" fmla="*/ 2076 h 2758"/>
                <a:gd name="T110" fmla="*/ 3629 w 3062"/>
                <a:gd name="T111" fmla="*/ 3082 h 2758"/>
                <a:gd name="T112" fmla="*/ 3458 w 3062"/>
                <a:gd name="T113" fmla="*/ 2901 h 2758"/>
                <a:gd name="T114" fmla="*/ 3554 w 3062"/>
                <a:gd name="T115" fmla="*/ 3186 h 2758"/>
                <a:gd name="T116" fmla="*/ 3061 w 3062"/>
                <a:gd name="T117" fmla="*/ 3647 h 2758"/>
                <a:gd name="T118" fmla="*/ 3794 w 3062"/>
                <a:gd name="T119" fmla="*/ 3861 h 2758"/>
                <a:gd name="T120" fmla="*/ 3690 w 3062"/>
                <a:gd name="T121" fmla="*/ 1421 h 2758"/>
                <a:gd name="T122" fmla="*/ 3709 w 3062"/>
                <a:gd name="T123" fmla="*/ 1826 h 2758"/>
                <a:gd name="T124" fmla="*/ 3590 w 3062"/>
                <a:gd name="T125" fmla="*/ 2026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" name="Freeform 15"/>
            <p:cNvSpPr>
              <a:spLocks noEditPoints="1"/>
            </p:cNvSpPr>
            <p:nvPr/>
          </p:nvSpPr>
          <p:spPr bwMode="auto">
            <a:xfrm>
              <a:off x="56" y="1036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" name="Freeform 43"/>
            <p:cNvSpPr>
              <a:spLocks/>
            </p:cNvSpPr>
            <p:nvPr/>
          </p:nvSpPr>
          <p:spPr bwMode="auto">
            <a:xfrm>
              <a:off x="3277" y="2412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-4820" y="3212976"/>
            <a:ext cx="9169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defTabSz="457200" fontAlgn="auto"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Short-term higher education mobility</a:t>
            </a:r>
          </a:p>
          <a:p>
            <a:pPr defTabSz="457200" fontAlgn="auto"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For students and PhD candidates (3-12 months) &amp; staff (5-60 days)</a:t>
            </a:r>
          </a:p>
          <a:p>
            <a:pPr defTabSz="457200" fontAlgn="auto"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All levels: BA, MA, PhD, academic &amp; administrative staff</a:t>
            </a:r>
          </a:p>
          <a:p>
            <a:pPr defTabSz="457200" fontAlgn="auto"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fr-BE" sz="3200" dirty="0" err="1" smtClean="0">
                <a:latin typeface="Calibri" panose="020F0502020204030204" pitchFamily="34" charset="0"/>
              </a:rPr>
              <a:t>Generous</a:t>
            </a:r>
            <a:r>
              <a:rPr lang="fr-BE" sz="3200" dirty="0" smtClean="0">
                <a:latin typeface="Calibri" panose="020F0502020204030204" pitchFamily="34" charset="0"/>
              </a:rPr>
              <a:t> </a:t>
            </a:r>
            <a:r>
              <a:rPr lang="fr-BE" sz="3200" dirty="0" err="1" smtClean="0">
                <a:latin typeface="Calibri" panose="020F0502020204030204" pitchFamily="34" charset="0"/>
              </a:rPr>
              <a:t>grant</a:t>
            </a:r>
            <a:r>
              <a:rPr lang="fr-BE" sz="3200" dirty="0" smtClean="0">
                <a:latin typeface="Calibri" panose="020F0502020204030204" pitchFamily="34" charset="0"/>
              </a:rPr>
              <a:t>… and no </a:t>
            </a:r>
            <a:r>
              <a:rPr lang="fr-BE" sz="3200" dirty="0" err="1" smtClean="0">
                <a:latin typeface="Calibri" panose="020F0502020204030204" pitchFamily="34" charset="0"/>
              </a:rPr>
              <a:t>tuition</a:t>
            </a:r>
            <a:r>
              <a:rPr lang="fr-BE" sz="3200" dirty="0" smtClean="0">
                <a:latin typeface="Calibri" panose="020F0502020204030204" pitchFamily="34" charset="0"/>
              </a:rPr>
              <a:t> </a:t>
            </a:r>
            <a:r>
              <a:rPr lang="fr-BE" sz="3200" dirty="0" err="1" smtClean="0">
                <a:latin typeface="Calibri" panose="020F0502020204030204" pitchFamily="34" charset="0"/>
              </a:rPr>
              <a:t>fees</a:t>
            </a:r>
            <a:r>
              <a:rPr lang="fr-BE" sz="3200" dirty="0" smtClean="0">
                <a:latin typeface="Calibri" panose="020F0502020204030204" pitchFamily="34" charset="0"/>
              </a:rPr>
              <a:t>!</a:t>
            </a:r>
            <a:endParaRPr lang="en-GB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2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ou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60648"/>
            <a:ext cx="7423472" cy="74234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132856"/>
            <a:ext cx="6408712" cy="201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6000" b="1" dirty="0" smtClean="0">
                <a:solidFill>
                  <a:prstClr val="black"/>
                </a:solidFill>
                <a:latin typeface="Calibri"/>
                <a:cs typeface="Calibri"/>
              </a:rPr>
              <a:t>How does ICM work?</a:t>
            </a:r>
            <a:endParaRPr lang="en-GB" sz="60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052736"/>
            <a:ext cx="4035400" cy="4485278"/>
          </a:xfrm>
          <a:prstGeom prst="rect">
            <a:avLst/>
          </a:prstGeom>
          <a:ln>
            <a:solidFill>
              <a:schemeClr val="tx2">
                <a:alpha val="41000"/>
              </a:schemeClr>
            </a:solidFill>
          </a:ln>
        </p:spPr>
      </p:pic>
      <p:pic>
        <p:nvPicPr>
          <p:cNvPr id="119" name="Picture 118" descr="government-building-icon-hi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348880"/>
            <a:ext cx="2388113" cy="2284629"/>
          </a:xfrm>
          <a:prstGeom prst="rect">
            <a:avLst/>
          </a:prstGeom>
        </p:spPr>
      </p:pic>
      <p:pic>
        <p:nvPicPr>
          <p:cNvPr id="120" name="Picture 119" descr="government-building-icon-hi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348880"/>
            <a:ext cx="2388113" cy="2284629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83568" y="1268760"/>
            <a:ext cx="252028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smtClean="0">
                <a:solidFill>
                  <a:prstClr val="black"/>
                </a:solidFill>
                <a:latin typeface="Calibri"/>
                <a:cs typeface="Calibri"/>
              </a:rPr>
              <a:t>Programme Country HEI</a:t>
            </a:r>
            <a:endParaRPr lang="en-GB" sz="32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940152" y="1268760"/>
            <a:ext cx="252028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smtClean="0">
                <a:solidFill>
                  <a:prstClr val="black"/>
                </a:solidFill>
                <a:latin typeface="Calibri"/>
                <a:cs typeface="Calibri"/>
              </a:rPr>
              <a:t>Partner Country HEI</a:t>
            </a:r>
            <a:endParaRPr lang="en-GB" sz="32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1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nsport-Airplane-Takeoff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653136"/>
            <a:ext cx="2016224" cy="2016224"/>
          </a:xfrm>
          <a:prstGeom prst="rect">
            <a:avLst/>
          </a:prstGeom>
        </p:spPr>
      </p:pic>
      <p:pic>
        <p:nvPicPr>
          <p:cNvPr id="3" name="Picture 2" descr="comm_ser_logo_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348880"/>
            <a:ext cx="2276872" cy="2276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15816" y="2708920"/>
            <a:ext cx="5832648" cy="149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de-DE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Individual </a:t>
            </a:r>
            <a:r>
              <a:rPr lang="de-DE" sz="3200" b="1" dirty="0" err="1">
                <a:solidFill>
                  <a:prstClr val="black"/>
                </a:solidFill>
                <a:latin typeface="Calibri" panose="020F0502020204030204" pitchFamily="34" charset="0"/>
              </a:rPr>
              <a:t>support</a:t>
            </a:r>
            <a:r>
              <a:rPr lang="de-DE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de-DE" sz="32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1" algn="ctr" defTabSz="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de-DE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EUR </a:t>
            </a:r>
            <a:r>
              <a:rPr lang="de-DE" sz="2800" dirty="0">
                <a:solidFill>
                  <a:prstClr val="black"/>
                </a:solidFill>
                <a:latin typeface="Calibri" panose="020F0502020204030204" pitchFamily="34" charset="0"/>
              </a:rPr>
              <a:t>650-850/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month</a:t>
            </a:r>
            <a:r>
              <a:rPr lang="de-DE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students</a:t>
            </a:r>
            <a:r>
              <a:rPr lang="de-DE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and</a:t>
            </a:r>
            <a:r>
              <a:rPr lang="de-DE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EUR </a:t>
            </a:r>
            <a:r>
              <a:rPr lang="de-DE" sz="2800" dirty="0">
                <a:solidFill>
                  <a:prstClr val="black"/>
                </a:solidFill>
                <a:latin typeface="Calibri" panose="020F0502020204030204" pitchFamily="34" charset="0"/>
              </a:rPr>
              <a:t>100-160/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day</a:t>
            </a:r>
            <a:r>
              <a:rPr lang="de-DE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for</a:t>
            </a:r>
            <a:r>
              <a:rPr lang="de-DE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staff</a:t>
            </a:r>
            <a:endParaRPr lang="de-DE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808" y="5085184"/>
            <a:ext cx="5832648" cy="149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ctr" defTabSz="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de-DE" sz="3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Contribution</a:t>
            </a:r>
            <a:r>
              <a:rPr lang="de-D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to</a:t>
            </a:r>
            <a:r>
              <a:rPr lang="de-D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travel</a:t>
            </a:r>
            <a:r>
              <a:rPr lang="de-DE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costs</a:t>
            </a:r>
            <a:r>
              <a:rPr lang="de-DE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de-DE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457200" algn="ctr" defTabSz="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Clr>
                <a:srgbClr val="F8C897">
                  <a:lumMod val="75000"/>
                </a:srgbClr>
              </a:buClr>
              <a:defRPr/>
            </a:pPr>
            <a:r>
              <a:rPr lang="de-DE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EUR </a:t>
            </a:r>
            <a:r>
              <a:rPr lang="de-DE" sz="2800" dirty="0">
                <a:solidFill>
                  <a:srgbClr val="000000"/>
                </a:solidFill>
                <a:latin typeface="Calibri" panose="020F0502020204030204" pitchFamily="34" charset="0"/>
              </a:rPr>
              <a:t>180</a:t>
            </a:r>
            <a:r>
              <a:rPr lang="de-DE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-1100, </a:t>
            </a:r>
            <a:r>
              <a:rPr lang="de-DE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depending</a:t>
            </a:r>
            <a:r>
              <a:rPr lang="de-DE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on </a:t>
            </a:r>
            <a:r>
              <a:rPr lang="de-DE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distance</a:t>
            </a:r>
            <a:r>
              <a:rPr lang="de-DE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travelled</a:t>
            </a:r>
            <a:endParaRPr lang="de-DE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4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1477" y="1124744"/>
            <a:ext cx="8943975" cy="4838700"/>
            <a:chOff x="56" y="1006"/>
            <a:chExt cx="5634" cy="3048"/>
          </a:xfrm>
          <a:solidFill>
            <a:srgbClr val="0070C0">
              <a:alpha val="36000"/>
            </a:srgbClr>
          </a:solidFill>
        </p:grpSpPr>
        <p:sp>
          <p:nvSpPr>
            <p:cNvPr id="5" name="Freeform 4"/>
            <p:cNvSpPr>
              <a:spLocks noChangeAspect="1" noEditPoints="1"/>
            </p:cNvSpPr>
            <p:nvPr/>
          </p:nvSpPr>
          <p:spPr bwMode="auto">
            <a:xfrm>
              <a:off x="2489" y="1006"/>
              <a:ext cx="3201" cy="2883"/>
            </a:xfrm>
            <a:custGeom>
              <a:avLst/>
              <a:gdLst>
                <a:gd name="T0" fmla="*/ 3199 w 3062"/>
                <a:gd name="T1" fmla="*/ 2916 h 2758"/>
                <a:gd name="T2" fmla="*/ 3131 w 3062"/>
                <a:gd name="T3" fmla="*/ 2781 h 2758"/>
                <a:gd name="T4" fmla="*/ 3250 w 3062"/>
                <a:gd name="T5" fmla="*/ 2698 h 2758"/>
                <a:gd name="T6" fmla="*/ 3210 w 3062"/>
                <a:gd name="T7" fmla="*/ 2568 h 2758"/>
                <a:gd name="T8" fmla="*/ 4355 w 3062"/>
                <a:gd name="T9" fmla="*/ 629 h 2758"/>
                <a:gd name="T10" fmla="*/ 3688 w 3062"/>
                <a:gd name="T11" fmla="*/ 428 h 2758"/>
                <a:gd name="T12" fmla="*/ 3304 w 3062"/>
                <a:gd name="T13" fmla="*/ 358 h 2758"/>
                <a:gd name="T14" fmla="*/ 2996 w 3062"/>
                <a:gd name="T15" fmla="*/ 215 h 2758"/>
                <a:gd name="T16" fmla="*/ 2209 w 3062"/>
                <a:gd name="T17" fmla="*/ 448 h 2758"/>
                <a:gd name="T18" fmla="*/ 1961 w 3062"/>
                <a:gd name="T19" fmla="*/ 652 h 2758"/>
                <a:gd name="T20" fmla="*/ 1449 w 3062"/>
                <a:gd name="T21" fmla="*/ 783 h 2758"/>
                <a:gd name="T22" fmla="*/ 1257 w 3062"/>
                <a:gd name="T23" fmla="*/ 942 h 2758"/>
                <a:gd name="T24" fmla="*/ 1159 w 3062"/>
                <a:gd name="T25" fmla="*/ 629 h 2758"/>
                <a:gd name="T26" fmla="*/ 749 w 3062"/>
                <a:gd name="T27" fmla="*/ 721 h 2758"/>
                <a:gd name="T28" fmla="*/ 659 w 3062"/>
                <a:gd name="T29" fmla="*/ 1185 h 2758"/>
                <a:gd name="T30" fmla="*/ 799 w 3062"/>
                <a:gd name="T31" fmla="*/ 1111 h 2758"/>
                <a:gd name="T32" fmla="*/ 1050 w 3062"/>
                <a:gd name="T33" fmla="*/ 1140 h 2758"/>
                <a:gd name="T34" fmla="*/ 769 w 3062"/>
                <a:gd name="T35" fmla="*/ 1398 h 2758"/>
                <a:gd name="T36" fmla="*/ 602 w 3062"/>
                <a:gd name="T37" fmla="*/ 1405 h 2758"/>
                <a:gd name="T38" fmla="*/ 337 w 3062"/>
                <a:gd name="T39" fmla="*/ 1647 h 2758"/>
                <a:gd name="T40" fmla="*/ 244 w 3062"/>
                <a:gd name="T41" fmla="*/ 1970 h 2758"/>
                <a:gd name="T42" fmla="*/ 757 w 3062"/>
                <a:gd name="T43" fmla="*/ 1960 h 2758"/>
                <a:gd name="T44" fmla="*/ 850 w 3062"/>
                <a:gd name="T45" fmla="*/ 1876 h 2758"/>
                <a:gd name="T46" fmla="*/ 1114 w 3062"/>
                <a:gd name="T47" fmla="*/ 1982 h 2758"/>
                <a:gd name="T48" fmla="*/ 796 w 3062"/>
                <a:gd name="T49" fmla="*/ 2138 h 2758"/>
                <a:gd name="T50" fmla="*/ 283 w 3062"/>
                <a:gd name="T51" fmla="*/ 2017 h 2758"/>
                <a:gd name="T52" fmla="*/ 48 w 3062"/>
                <a:gd name="T53" fmla="*/ 2642 h 2758"/>
                <a:gd name="T54" fmla="*/ 583 w 3062"/>
                <a:gd name="T55" fmla="*/ 2798 h 2758"/>
                <a:gd name="T56" fmla="*/ 721 w 3062"/>
                <a:gd name="T57" fmla="*/ 3430 h 2758"/>
                <a:gd name="T58" fmla="*/ 1249 w 3062"/>
                <a:gd name="T59" fmla="*/ 3321 h 2758"/>
                <a:gd name="T60" fmla="*/ 1571 w 3062"/>
                <a:gd name="T61" fmla="*/ 2638 h 2758"/>
                <a:gd name="T62" fmla="*/ 1341 w 3062"/>
                <a:gd name="T63" fmla="*/ 2440 h 2758"/>
                <a:gd name="T64" fmla="*/ 1578 w 3062"/>
                <a:gd name="T65" fmla="*/ 2287 h 2758"/>
                <a:gd name="T66" fmla="*/ 2068 w 3062"/>
                <a:gd name="T67" fmla="*/ 2380 h 2758"/>
                <a:gd name="T68" fmla="*/ 2577 w 3062"/>
                <a:gd name="T69" fmla="*/ 2498 h 2758"/>
                <a:gd name="T70" fmla="*/ 2758 w 3062"/>
                <a:gd name="T71" fmla="*/ 2597 h 2758"/>
                <a:gd name="T72" fmla="*/ 3098 w 3062"/>
                <a:gd name="T73" fmla="*/ 2339 h 2758"/>
                <a:gd name="T74" fmla="*/ 3218 w 3062"/>
                <a:gd name="T75" fmla="*/ 1876 h 2758"/>
                <a:gd name="T76" fmla="*/ 3450 w 3062"/>
                <a:gd name="T77" fmla="*/ 1815 h 2758"/>
                <a:gd name="T78" fmla="*/ 3843 w 3062"/>
                <a:gd name="T79" fmla="*/ 1185 h 2758"/>
                <a:gd name="T80" fmla="*/ 4028 w 3062"/>
                <a:gd name="T81" fmla="*/ 1271 h 2758"/>
                <a:gd name="T82" fmla="*/ 4336 w 3062"/>
                <a:gd name="T83" fmla="*/ 1174 h 2758"/>
                <a:gd name="T84" fmla="*/ 1289 w 3062"/>
                <a:gd name="T85" fmla="*/ 1853 h 2758"/>
                <a:gd name="T86" fmla="*/ 1295 w 3062"/>
                <a:gd name="T87" fmla="*/ 1737 h 2758"/>
                <a:gd name="T88" fmla="*/ 1461 w 3062"/>
                <a:gd name="T89" fmla="*/ 1872 h 2758"/>
                <a:gd name="T90" fmla="*/ 1702 w 3062"/>
                <a:gd name="T91" fmla="*/ 391 h 2758"/>
                <a:gd name="T92" fmla="*/ 1613 w 3062"/>
                <a:gd name="T93" fmla="*/ 375 h 2758"/>
                <a:gd name="T94" fmla="*/ 178 w 3062"/>
                <a:gd name="T95" fmla="*/ 1468 h 2758"/>
                <a:gd name="T96" fmla="*/ 2703 w 3062"/>
                <a:gd name="T97" fmla="*/ 2894 h 2758"/>
                <a:gd name="T98" fmla="*/ 1536 w 3062"/>
                <a:gd name="T99" fmla="*/ 3189 h 2758"/>
                <a:gd name="T100" fmla="*/ 309 w 3062"/>
                <a:gd name="T101" fmla="*/ 1546 h 2758"/>
                <a:gd name="T102" fmla="*/ 307 w 3062"/>
                <a:gd name="T103" fmla="*/ 1254 h 2758"/>
                <a:gd name="T104" fmla="*/ 4445 w 3062"/>
                <a:gd name="T105" fmla="*/ 3933 h 2758"/>
                <a:gd name="T106" fmla="*/ 4294 w 3062"/>
                <a:gd name="T107" fmla="*/ 4108 h 2758"/>
                <a:gd name="T108" fmla="*/ 3444 w 3062"/>
                <a:gd name="T109" fmla="*/ 2076 h 2758"/>
                <a:gd name="T110" fmla="*/ 3629 w 3062"/>
                <a:gd name="T111" fmla="*/ 3082 h 2758"/>
                <a:gd name="T112" fmla="*/ 3458 w 3062"/>
                <a:gd name="T113" fmla="*/ 2901 h 2758"/>
                <a:gd name="T114" fmla="*/ 3554 w 3062"/>
                <a:gd name="T115" fmla="*/ 3186 h 2758"/>
                <a:gd name="T116" fmla="*/ 3061 w 3062"/>
                <a:gd name="T117" fmla="*/ 3647 h 2758"/>
                <a:gd name="T118" fmla="*/ 3794 w 3062"/>
                <a:gd name="T119" fmla="*/ 3861 h 2758"/>
                <a:gd name="T120" fmla="*/ 3690 w 3062"/>
                <a:gd name="T121" fmla="*/ 1421 h 2758"/>
                <a:gd name="T122" fmla="*/ 3709 w 3062"/>
                <a:gd name="T123" fmla="*/ 1826 h 2758"/>
                <a:gd name="T124" fmla="*/ 3590 w 3062"/>
                <a:gd name="T125" fmla="*/ 2026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" name="Freeform 15"/>
            <p:cNvSpPr>
              <a:spLocks noEditPoints="1"/>
            </p:cNvSpPr>
            <p:nvPr/>
          </p:nvSpPr>
          <p:spPr bwMode="auto">
            <a:xfrm>
              <a:off x="56" y="1036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" name="Freeform 43"/>
            <p:cNvSpPr>
              <a:spLocks/>
            </p:cNvSpPr>
            <p:nvPr/>
          </p:nvSpPr>
          <p:spPr bwMode="auto">
            <a:xfrm>
              <a:off x="3277" y="2412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auto" hangingPunct="0"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GB" sz="1400" b="1" kern="0" smtClean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-4820" y="3212976"/>
            <a:ext cx="9169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4400"/>
              <a:t>THANK YOU FOR YOUR ATTENTION!</a:t>
            </a:r>
            <a:endParaRPr lang="en-US" sz="4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77812" y="5678488"/>
            <a:ext cx="8208912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endParaRPr lang="en-GB" sz="16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2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238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2016-10-10T11:23:07Z</dcterms:created>
  <dcterms:modified xsi:type="dcterms:W3CDTF">2016-11-16T10:31:39Z</dcterms:modified>
</cp:coreProperties>
</file>